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Krona One"/>
      <p:regular r:id="rId25"/>
    </p:embeddedFont>
    <p:embeddedFont>
      <p:font typeface="Lora Medium"/>
      <p:regular r:id="rId26"/>
      <p:bold r:id="rId27"/>
      <p:italic r:id="rId28"/>
      <p:boldItalic r:id="rId29"/>
    </p:embeddedFont>
    <p:embeddedFont>
      <p:font typeface="Proxima Nova"/>
      <p:regular r:id="rId30"/>
      <p:bold r:id="rId31"/>
      <p:italic r:id="rId32"/>
      <p:boldItalic r:id="rId33"/>
    </p:embeddedFont>
    <p:embeddedFont>
      <p:font typeface="Mulish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Proxima Nova Semibold"/>
      <p:regular r:id="rId42"/>
      <p:bold r:id="rId43"/>
      <p:boldItalic r:id="rId44"/>
    </p:embeddedFont>
    <p:embeddedFont>
      <p:font typeface="Alfa Slab One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43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6" roundtripDataSignature="AMtx7mjFG3HIe9Q65ZemH0lLXV7LTF2e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43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20" Type="http://schemas.openxmlformats.org/officeDocument/2006/relationships/slide" Target="slides/slide14.xml"/><Relationship Id="rId42" Type="http://schemas.openxmlformats.org/officeDocument/2006/relationships/font" Target="fonts/ProximaNovaSemibold-regular.fntdata"/><Relationship Id="rId41" Type="http://schemas.openxmlformats.org/officeDocument/2006/relationships/font" Target="fonts/Poppins-boldItalic.fntdata"/><Relationship Id="rId22" Type="http://schemas.openxmlformats.org/officeDocument/2006/relationships/slide" Target="slides/slide16.xml"/><Relationship Id="rId44" Type="http://schemas.openxmlformats.org/officeDocument/2006/relationships/font" Target="fonts/ProximaNovaSemibold-boldItalic.fntdata"/><Relationship Id="rId21" Type="http://schemas.openxmlformats.org/officeDocument/2006/relationships/slide" Target="slides/slide15.xml"/><Relationship Id="rId43" Type="http://schemas.openxmlformats.org/officeDocument/2006/relationships/font" Target="fonts/ProximaNovaSemibold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oraMedium-regular.fntdata"/><Relationship Id="rId25" Type="http://schemas.openxmlformats.org/officeDocument/2006/relationships/font" Target="fonts/KronaOne-regular.fntdata"/><Relationship Id="rId28" Type="http://schemas.openxmlformats.org/officeDocument/2006/relationships/font" Target="fonts/LoraMedium-italic.fntdata"/><Relationship Id="rId27" Type="http://schemas.openxmlformats.org/officeDocument/2006/relationships/font" Target="fonts/Lora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ora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5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4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7.xml"/><Relationship Id="rId35" Type="http://schemas.openxmlformats.org/officeDocument/2006/relationships/font" Target="fonts/Mulish-bold.fntdata"/><Relationship Id="rId12" Type="http://schemas.openxmlformats.org/officeDocument/2006/relationships/slide" Target="slides/slide6.xml"/><Relationship Id="rId34" Type="http://schemas.openxmlformats.org/officeDocument/2006/relationships/font" Target="fonts/Mulish-regular.fntdata"/><Relationship Id="rId15" Type="http://schemas.openxmlformats.org/officeDocument/2006/relationships/slide" Target="slides/slide9.xml"/><Relationship Id="rId37" Type="http://schemas.openxmlformats.org/officeDocument/2006/relationships/font" Target="fonts/Mulish-boldItalic.fntdata"/><Relationship Id="rId14" Type="http://schemas.openxmlformats.org/officeDocument/2006/relationships/slide" Target="slides/slide8.xml"/><Relationship Id="rId36" Type="http://schemas.openxmlformats.org/officeDocument/2006/relationships/font" Target="fonts/Mulish-italic.fntdata"/><Relationship Id="rId17" Type="http://schemas.openxmlformats.org/officeDocument/2006/relationships/slide" Target="slides/slide11.xml"/><Relationship Id="rId39" Type="http://schemas.openxmlformats.org/officeDocument/2006/relationships/font" Target="fonts/Poppins-bold.fntdata"/><Relationship Id="rId16" Type="http://schemas.openxmlformats.org/officeDocument/2006/relationships/slide" Target="slides/slide10.xml"/><Relationship Id="rId38" Type="http://schemas.openxmlformats.org/officeDocument/2006/relationships/font" Target="fonts/Poppi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d436929bf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6d436929bf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d436929bf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36d436929b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d436929bf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6d436929b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d436929bf_0_2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6d436929bf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6d436929bf_0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6d436929bf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6d436929bf_0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36d436929b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6d436929bf_0_2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36d436929bf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d436929bf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6d436929b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d436929b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6d436929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d436929bf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6d436929b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d436929bf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6d436929b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d436929bf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6d436929b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d436929bf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6d436929b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">
  <p:cSld name="TITLE_AND_BODY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>
            <p:ph idx="2" type="pic"/>
          </p:nvPr>
        </p:nvSpPr>
        <p:spPr>
          <a:xfrm>
            <a:off x="5429101" y="714375"/>
            <a:ext cx="3000600" cy="395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7"/>
          <p:cNvSpPr txBox="1"/>
          <p:nvPr>
            <p:ph idx="12" type="sldNum"/>
          </p:nvPr>
        </p:nvSpPr>
        <p:spPr>
          <a:xfrm rot="-5400000">
            <a:off x="8296425" y="4800600"/>
            <a:ext cx="4761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3539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WC_MAIN_POINT">
    <p:bg>
      <p:bgPr>
        <a:solidFill>
          <a:srgbClr val="03539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rgbClr val="035392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hilosopher"/>
              <a:buNone/>
              <a:defRPr b="1" sz="5200">
                <a:solidFill>
                  <a:srgbClr val="F6922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ulish"/>
              <a:buNone/>
              <a:defRPr b="1" sz="2800">
                <a:solidFill>
                  <a:srgbClr val="03539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8"/>
          <p:cNvSpPr/>
          <p:nvPr>
            <p:ph idx="2" type="pic"/>
          </p:nvPr>
        </p:nvSpPr>
        <p:spPr>
          <a:xfrm>
            <a:off x="4572000" y="744538"/>
            <a:ext cx="4260850" cy="28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hilosopher"/>
              <a:buNone/>
              <a:defRPr b="1">
                <a:solidFill>
                  <a:srgbClr val="F6922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b="1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hilosopher"/>
              <a:buNone/>
              <a:defRPr b="1" sz="3600">
                <a:solidFill>
                  <a:srgbClr val="F6922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WC_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hilosopher"/>
              <a:buNone/>
              <a:defRPr b="1" sz="4800">
                <a:solidFill>
                  <a:srgbClr val="F6922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">
  <p:cSld name="WCMASAKA_00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>
            <p:ph idx="2" type="pic"/>
          </p:nvPr>
        </p:nvSpPr>
        <p:spPr>
          <a:xfrm>
            <a:off x="714375" y="714375"/>
            <a:ext cx="2343300" cy="18063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8"/>
          <p:cNvSpPr/>
          <p:nvPr>
            <p:ph idx="3" type="pic"/>
          </p:nvPr>
        </p:nvSpPr>
        <p:spPr>
          <a:xfrm>
            <a:off x="3400425" y="714375"/>
            <a:ext cx="2343300" cy="18063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8"/>
          <p:cNvSpPr/>
          <p:nvPr>
            <p:ph idx="4" type="pic"/>
          </p:nvPr>
        </p:nvSpPr>
        <p:spPr>
          <a:xfrm>
            <a:off x="6086475" y="714375"/>
            <a:ext cx="2343300" cy="18063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8"/>
          <p:cNvSpPr txBox="1"/>
          <p:nvPr>
            <p:ph idx="12" type="sldNum"/>
          </p:nvPr>
        </p:nvSpPr>
        <p:spPr>
          <a:xfrm rot="-5400000">
            <a:off x="8296425" y="4800600"/>
            <a:ext cx="4761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">
  <p:cSld name="WCMASAKA_00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/>
          <p:nvPr>
            <p:ph idx="2" type="pic"/>
          </p:nvPr>
        </p:nvSpPr>
        <p:spPr>
          <a:xfrm>
            <a:off x="3400425" y="1428750"/>
            <a:ext cx="2343300" cy="37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9"/>
          <p:cNvSpPr/>
          <p:nvPr>
            <p:ph idx="3" type="pic"/>
          </p:nvPr>
        </p:nvSpPr>
        <p:spPr>
          <a:xfrm>
            <a:off x="6086474" y="0"/>
            <a:ext cx="2343300" cy="37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9"/>
          <p:cNvSpPr txBox="1"/>
          <p:nvPr>
            <p:ph idx="12" type="sldNum"/>
          </p:nvPr>
        </p:nvSpPr>
        <p:spPr>
          <a:xfrm rot="-5400000">
            <a:off x="8296425" y="4800600"/>
            <a:ext cx="4761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AFF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694A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3539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Proxima Nova Semibold"/>
              <a:buNone/>
              <a:defRPr sz="6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roxima Nova Semibold"/>
              <a:buNone/>
              <a:defRPr b="0" i="0" sz="3000" u="none" cap="none" strike="noStrike">
                <a:solidFill>
                  <a:schemeClr val="accent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make.wordpress.org/test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E1F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 rot="6776905">
            <a:off x="6881829" y="3534268"/>
            <a:ext cx="2340000" cy="2340000"/>
          </a:xfrm>
          <a:prstGeom prst="chord">
            <a:avLst>
              <a:gd fmla="val 2700000" name="adj1"/>
              <a:gd fmla="val 16200000" name="adj2"/>
            </a:avLst>
          </a:prstGeom>
          <a:solidFill>
            <a:srgbClr val="F9B2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grpSp>
        <p:nvGrpSpPr>
          <p:cNvPr id="62" name="Google Shape;62;p1"/>
          <p:cNvGrpSpPr/>
          <p:nvPr/>
        </p:nvGrpSpPr>
        <p:grpSpPr>
          <a:xfrm>
            <a:off x="925549" y="1763698"/>
            <a:ext cx="7664604" cy="2511350"/>
            <a:chOff x="1130977" y="1927246"/>
            <a:chExt cx="7664604" cy="2511350"/>
          </a:xfrm>
        </p:grpSpPr>
        <p:sp>
          <p:nvSpPr>
            <p:cNvPr id="63" name="Google Shape;63;p1"/>
            <p:cNvSpPr txBox="1"/>
            <p:nvPr/>
          </p:nvSpPr>
          <p:spPr>
            <a:xfrm>
              <a:off x="1175581" y="1927246"/>
              <a:ext cx="7620000" cy="17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From User to Quality Advocate: Becoming a WordPress QA Engineer</a:t>
              </a:r>
              <a:endParaRPr b="1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" name="Google Shape;64;p1"/>
            <p:cNvSpPr txBox="1"/>
            <p:nvPr/>
          </p:nvSpPr>
          <p:spPr>
            <a:xfrm>
              <a:off x="1130977" y="3850896"/>
              <a:ext cx="63870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4AFF"/>
                </a:buClr>
                <a:buSzPts val="1400"/>
                <a:buFont typeface="Proxima Nova"/>
                <a:buNone/>
              </a:pPr>
              <a:r>
                <a:rPr lang="en"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Patrick Lumumba</a:t>
              </a:r>
              <a:endPara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5" name="Google Shape;65;p1"/>
          <p:cNvGrpSpPr/>
          <p:nvPr/>
        </p:nvGrpSpPr>
        <p:grpSpPr>
          <a:xfrm>
            <a:off x="-515296" y="-11038"/>
            <a:ext cx="9123592" cy="5132504"/>
            <a:chOff x="-515296" y="-11038"/>
            <a:chExt cx="9123592" cy="5132504"/>
          </a:xfrm>
        </p:grpSpPr>
        <p:grpSp>
          <p:nvGrpSpPr>
            <p:cNvPr id="66" name="Google Shape;66;p1"/>
            <p:cNvGrpSpPr/>
            <p:nvPr/>
          </p:nvGrpSpPr>
          <p:grpSpPr>
            <a:xfrm>
              <a:off x="-515296" y="-11038"/>
              <a:ext cx="2188052" cy="1500466"/>
              <a:chOff x="-628641" y="-458"/>
              <a:chExt cx="2212662" cy="1498368"/>
            </a:xfrm>
          </p:grpSpPr>
          <p:sp>
            <p:nvSpPr>
              <p:cNvPr id="67" name="Google Shape;67;p1"/>
              <p:cNvSpPr/>
              <p:nvPr/>
            </p:nvSpPr>
            <p:spPr>
              <a:xfrm rot="-2519448">
                <a:off x="-398655" y="152539"/>
                <a:ext cx="845797" cy="1012133"/>
              </a:xfrm>
              <a:prstGeom prst="snip2DiagRect">
                <a:avLst>
                  <a:gd fmla="val 0" name="adj1"/>
                  <a:gd fmla="val 16667" name="adj2"/>
                </a:avLst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68" name="Google Shape;68;p1"/>
              <p:cNvGrpSpPr/>
              <p:nvPr/>
            </p:nvGrpSpPr>
            <p:grpSpPr>
              <a:xfrm>
                <a:off x="63829" y="-458"/>
                <a:ext cx="1520192" cy="1498368"/>
                <a:chOff x="-1" y="-1132708"/>
                <a:chExt cx="1785332" cy="1851590"/>
              </a:xfrm>
            </p:grpSpPr>
            <p:sp>
              <p:nvSpPr>
                <p:cNvPr id="69" name="Google Shape;69;p1"/>
                <p:cNvSpPr/>
                <p:nvPr/>
              </p:nvSpPr>
              <p:spPr>
                <a:xfrm>
                  <a:off x="-1" y="-1058093"/>
                  <a:ext cx="1710174" cy="1776975"/>
                </a:xfrm>
                <a:prstGeom prst="teardrop">
                  <a:avLst>
                    <a:gd fmla="val 100000" name="adj"/>
                  </a:avLst>
                </a:prstGeom>
                <a:solidFill>
                  <a:srgbClr val="17171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pic>
              <p:nvPicPr>
                <p:cNvPr id="70" name="Google Shape;70;p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363" y="-1132708"/>
                  <a:ext cx="1776968" cy="1776976"/>
                </a:xfrm>
                <a:prstGeom prst="teardrop">
                  <a:avLst>
                    <a:gd fmla="val 100000" name="adj"/>
                  </a:avLst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71" name="Google Shape;71;p1"/>
            <p:cNvSpPr txBox="1"/>
            <p:nvPr/>
          </p:nvSpPr>
          <p:spPr>
            <a:xfrm>
              <a:off x="6725478" y="4629064"/>
              <a:ext cx="1882818" cy="49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" name="Google Shape;72;p1"/>
          <p:cNvGrpSpPr/>
          <p:nvPr/>
        </p:nvGrpSpPr>
        <p:grpSpPr>
          <a:xfrm>
            <a:off x="5828744" y="-7495"/>
            <a:ext cx="3325251" cy="542500"/>
            <a:chOff x="6038604" y="0"/>
            <a:chExt cx="3325251" cy="542500"/>
          </a:xfrm>
        </p:grpSpPr>
        <p:grpSp>
          <p:nvGrpSpPr>
            <p:cNvPr id="73" name="Google Shape;73;p1"/>
            <p:cNvGrpSpPr/>
            <p:nvPr/>
          </p:nvGrpSpPr>
          <p:grpSpPr>
            <a:xfrm>
              <a:off x="6038604" y="0"/>
              <a:ext cx="3105396" cy="540000"/>
              <a:chOff x="5815191" y="350201"/>
              <a:chExt cx="1515610" cy="900000"/>
            </a:xfrm>
          </p:grpSpPr>
          <p:sp>
            <p:nvSpPr>
              <p:cNvPr id="74" name="Google Shape;74;p1"/>
              <p:cNvSpPr/>
              <p:nvPr/>
            </p:nvSpPr>
            <p:spPr>
              <a:xfrm>
                <a:off x="5815191" y="350201"/>
                <a:ext cx="1440000" cy="90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Krona One"/>
                  <a:ea typeface="Krona One"/>
                  <a:cs typeface="Krona One"/>
                  <a:sym typeface="Krona One"/>
                </a:endParaRPr>
              </a:p>
            </p:txBody>
          </p:sp>
          <p:sp>
            <p:nvSpPr>
              <p:cNvPr id="75" name="Google Shape;75;p1"/>
              <p:cNvSpPr/>
              <p:nvPr/>
            </p:nvSpPr>
            <p:spPr>
              <a:xfrm>
                <a:off x="5913795" y="350201"/>
                <a:ext cx="1315006" cy="90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Krona One"/>
                  <a:ea typeface="Krona One"/>
                  <a:cs typeface="Krona One"/>
                  <a:sym typeface="Krona One"/>
                </a:endParaRPr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6015795" y="350201"/>
                <a:ext cx="1315006" cy="90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Krona One"/>
                  <a:ea typeface="Krona One"/>
                  <a:cs typeface="Krona One"/>
                  <a:sym typeface="Krona One"/>
                </a:endParaRPr>
              </a:p>
            </p:txBody>
          </p:sp>
        </p:grpSp>
        <p:sp>
          <p:nvSpPr>
            <p:cNvPr id="77" name="Google Shape;77;p1"/>
            <p:cNvSpPr/>
            <p:nvPr/>
          </p:nvSpPr>
          <p:spPr>
            <a:xfrm>
              <a:off x="6669485" y="2500"/>
              <a:ext cx="2694370" cy="540000"/>
            </a:xfrm>
            <a:prstGeom prst="rect">
              <a:avLst/>
            </a:prstGeom>
            <a:solidFill>
              <a:srgbClr val="0353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d436929bf_0_139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2021: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Contributed to the Test Team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71" name="Google Shape;271;g36d436929bf_0_139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My Journey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72" name="Google Shape;272;g36d436929bf_0_139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273" name="Google Shape;273;g36d436929bf_0_139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274" name="Google Shape;274;g36d436929bf_0_139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275" name="Google Shape;275;g36d436929bf_0_139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276" name="Google Shape;276;g36d436929bf_0_139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277" name="Google Shape;277;g36d436929bf_0_139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278" name="Google Shape;278;g36d436929bf_0_1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79" name="Google Shape;279;g36d436929bf_0_139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0" name="Google Shape;280;g36d436929bf_0_139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1" name="Google Shape;281;g36d436929bf_0_139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2" name="Google Shape;282;g36d436929bf_0_139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3" name="Google Shape;283;g36d436929bf_0_139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4" name="Google Shape;284;g36d436929bf_0_139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5" name="Google Shape;285;g36d436929bf_0_139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6" name="Google Shape;286;g36d436929bf_0_139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7" name="Google Shape;287;g36d436929bf_0_139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88" name="Google Shape;288;g36d436929bf_0_139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d436929bf_0_163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2024: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Test Co-Lead, WordPress 6.5 </a:t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94" name="Google Shape;294;g36d436929bf_0_163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My Journey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5" name="Google Shape;295;g36d436929bf_0_163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296" name="Google Shape;296;g36d436929bf_0_163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297" name="Google Shape;297;g36d436929bf_0_163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298" name="Google Shape;298;g36d436929bf_0_163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299" name="Google Shape;299;g36d436929bf_0_163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300" name="Google Shape;300;g36d436929bf_0_163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301" name="Google Shape;301;g36d436929bf_0_16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302" name="Google Shape;302;g36d436929bf_0_163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3" name="Google Shape;303;g36d436929bf_0_163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4" name="Google Shape;304;g36d436929bf_0_163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5" name="Google Shape;305;g36d436929bf_0_163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6" name="Google Shape;306;g36d436929bf_0_163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7" name="Google Shape;307;g36d436929bf_0_163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8" name="Google Shape;308;g36d436929bf_0_163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9" name="Google Shape;309;g36d436929bf_0_163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10" name="Google Shape;310;g36d436929bf_0_163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11" name="Google Shape;311;g36d436929bf_0_163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12" name="Google Shape;312;g36d436929bf_0_163" title="exported_qrcode_image_6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150" y="966150"/>
            <a:ext cx="3574800" cy="3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6d436929bf_0_186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Now</a:t>
            </a: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QA Engineer at WPMU DEV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18" name="Google Shape;318;g36d436929bf_0_186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My Journey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19" name="Google Shape;319;g36d436929bf_0_186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320" name="Google Shape;320;g36d436929bf_0_186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321" name="Google Shape;321;g36d436929bf_0_186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322" name="Google Shape;322;g36d436929bf_0_186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323" name="Google Shape;323;g36d436929bf_0_186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324" name="Google Shape;324;g36d436929bf_0_186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325" name="Google Shape;325;g36d436929bf_0_186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326" name="Google Shape;326;g36d436929bf_0_186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27" name="Google Shape;327;g36d436929bf_0_186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28" name="Google Shape;328;g36d436929bf_0_186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29" name="Google Shape;329;g36d436929bf_0_186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0" name="Google Shape;330;g36d436929bf_0_186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1" name="Google Shape;331;g36d436929bf_0_186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2" name="Google Shape;332;g36d436929bf_0_186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3" name="Google Shape;333;g36d436929bf_0_186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4" name="Google Shape;334;g36d436929bf_0_186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35" name="Google Shape;335;g36d436929bf_0_186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36" name="Google Shape;336;g36d436929bf_0_186" title="77e8c4a1ea73dce293f2bacbdd2f915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550" y="988075"/>
            <a:ext cx="2807025" cy="28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d436929bf_0_283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Join the Make/Test Team on make.wordpress.org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Test core features and plugins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Report bugs with clear steps to reproduce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Attend test scrub meetings and release parties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g36d436929bf_0_283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Ways to Contribute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3" name="Google Shape;343;g36d436929bf_0_283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344" name="Google Shape;344;g36d436929bf_0_283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345" name="Google Shape;345;g36d436929bf_0_283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346" name="Google Shape;346;g36d436929bf_0_283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347" name="Google Shape;347;g36d436929bf_0_283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348" name="Google Shape;348;g36d436929bf_0_283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349" name="Google Shape;349;g36d436929bf_0_28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350" name="Google Shape;350;g36d436929bf_0_283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1" name="Google Shape;351;g36d436929bf_0_283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2" name="Google Shape;352;g36d436929bf_0_283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3" name="Google Shape;353;g36d436929bf_0_283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4" name="Google Shape;354;g36d436929bf_0_283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5" name="Google Shape;355;g36d436929bf_0_283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6" name="Google Shape;356;g36d436929bf_0_283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7" name="Google Shape;357;g36d436929bf_0_283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58" name="Google Shape;358;g36d436929bf_0_283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59" name="Google Shape;359;g36d436929bf_0_283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6d436929bf_0_211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LocalWP / WP Sandbox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Browser developer tools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Your curiosity and attention to detail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GitHub and Trac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g36d436929bf_0_211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Common Tools in QA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66" name="Google Shape;366;g36d436929bf_0_211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367" name="Google Shape;367;g36d436929bf_0_211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368" name="Google Shape;368;g36d436929bf_0_211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369" name="Google Shape;369;g36d436929bf_0_211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370" name="Google Shape;370;g36d436929bf_0_211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371" name="Google Shape;371;g36d436929bf_0_211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372" name="Google Shape;372;g36d436929bf_0_211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373" name="Google Shape;373;g36d436929bf_0_211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74" name="Google Shape;374;g36d436929bf_0_211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75" name="Google Shape;375;g36d436929bf_0_211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76" name="Google Shape;376;g36d436929bf_0_211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77" name="Google Shape;377;g36d436929bf_0_211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78" name="Google Shape;378;g36d436929bf_0_211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79" name="Google Shape;379;g36d436929bf_0_211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80" name="Google Shape;380;g36d436929bf_0_211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81" name="Google Shape;381;g36d436929bf_0_211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82" name="Google Shape;382;g36d436929bf_0_211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n is carrying a red question mark on his back (Provided by Tenor)" id="387" name="Google Shape;387;g36d436929bf_0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400" y="50"/>
            <a:ext cx="3882300" cy="45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36d436929bf_0_235"/>
          <p:cNvSpPr txBox="1"/>
          <p:nvPr/>
        </p:nvSpPr>
        <p:spPr>
          <a:xfrm>
            <a:off x="635856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Let’s take a moment for your questions 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before we wrap up.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g36d436929bf_0_235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Q&amp;A Time!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90" name="Google Shape;390;g36d436929bf_0_235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391" name="Google Shape;391;g36d436929bf_0_235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392" name="Google Shape;392;g36d436929bf_0_235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393" name="Google Shape;393;g36d436929bf_0_235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394" name="Google Shape;394;g36d436929bf_0_235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395" name="Google Shape;395;g36d436929bf_0_235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396" name="Google Shape;396;g36d436929bf_0_235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397" name="Google Shape;397;g36d436929bf_0_235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98" name="Google Shape;398;g36d436929bf_0_235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99" name="Google Shape;399;g36d436929bf_0_235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0" name="Google Shape;400;g36d436929bf_0_235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1" name="Google Shape;401;g36d436929bf_0_235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2" name="Google Shape;402;g36d436929bf_0_235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3" name="Google Shape;403;g36d436929bf_0_235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4" name="Google Shape;404;g36d436929bf_0_235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5" name="Google Shape;405;g36d436929bf_0_235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06" name="Google Shape;406;g36d436929bf_0_235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d436929bf_0_257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Join the Test Team: </a:t>
            </a:r>
            <a:r>
              <a:rPr b="1" i="1" lang="en" sz="1800" u="sng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make.wordpress.org/test</a:t>
            </a:r>
            <a:endParaRPr b="1" i="1" sz="18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ct val="1000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Grow your skills in HTML, CSS, JavaScript and PHP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ct val="1000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Take some QA courses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ct val="1000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Learn how to use QA automation tools like Cypress, Playwright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ct val="1000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Practice, practice, practice. 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g36d436929bf_0_257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How to Get Started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13" name="Google Shape;413;g36d436929bf_0_257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414" name="Google Shape;414;g36d436929bf_0_257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415" name="Google Shape;415;g36d436929bf_0_257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416" name="Google Shape;416;g36d436929bf_0_257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417" name="Google Shape;417;g36d436929bf_0_257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418" name="Google Shape;418;g36d436929bf_0_257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419" name="Google Shape;419;g36d436929bf_0_257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420" name="Google Shape;420;g36d436929bf_0_257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1" name="Google Shape;421;g36d436929bf_0_257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2" name="Google Shape;422;g36d436929bf_0_257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3" name="Google Shape;423;g36d436929bf_0_257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4" name="Google Shape;424;g36d436929bf_0_257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5" name="Google Shape;425;g36d436929bf_0_257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6" name="Google Shape;426;g36d436929bf_0_257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7" name="Google Shape;427;g36d436929bf_0_257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28" name="Google Shape;428;g36d436929bf_0_257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29" name="Google Shape;429;g36d436929bf_0_257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"/>
          <p:cNvGrpSpPr/>
          <p:nvPr/>
        </p:nvGrpSpPr>
        <p:grpSpPr>
          <a:xfrm>
            <a:off x="-628641" y="3998480"/>
            <a:ext cx="1772471" cy="1318118"/>
            <a:chOff x="-628641" y="3998480"/>
            <a:chExt cx="1772471" cy="1318118"/>
          </a:xfrm>
        </p:grpSpPr>
        <p:sp>
          <p:nvSpPr>
            <p:cNvPr id="435" name="Google Shape;435;p4"/>
            <p:cNvSpPr/>
            <p:nvPr/>
          </p:nvSpPr>
          <p:spPr>
            <a:xfrm rot="-2519448">
              <a:off x="-398655" y="4151472"/>
              <a:ext cx="845797" cy="1012133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F9B2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grpSp>
          <p:nvGrpSpPr>
            <p:cNvPr id="436" name="Google Shape;436;p4"/>
            <p:cNvGrpSpPr/>
            <p:nvPr/>
          </p:nvGrpSpPr>
          <p:grpSpPr>
            <a:xfrm>
              <a:off x="63830" y="3998480"/>
              <a:ext cx="1080000" cy="1080000"/>
              <a:chOff x="0" y="3808898"/>
              <a:chExt cx="1268365" cy="1334602"/>
            </a:xfrm>
          </p:grpSpPr>
          <p:sp>
            <p:nvSpPr>
              <p:cNvPr id="437" name="Google Shape;437;p4"/>
              <p:cNvSpPr/>
              <p:nvPr/>
            </p:nvSpPr>
            <p:spPr>
              <a:xfrm>
                <a:off x="0" y="3883500"/>
                <a:ext cx="1260000" cy="1260000"/>
              </a:xfrm>
              <a:prstGeom prst="teardrop">
                <a:avLst>
                  <a:gd fmla="val 100000" name="adj"/>
                </a:avLst>
              </a:pr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Krona One"/>
                  <a:ea typeface="Krona One"/>
                  <a:cs typeface="Krona One"/>
                  <a:sym typeface="Krona One"/>
                </a:endParaRPr>
              </a:p>
            </p:txBody>
          </p:sp>
          <p:pic>
            <p:nvPicPr>
              <p:cNvPr id="438" name="Google Shape;438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365" y="3808898"/>
                <a:ext cx="1260000" cy="1260000"/>
              </a:xfrm>
              <a:prstGeom prst="teardrop">
                <a:avLst>
                  <a:gd fmla="val 100000" name="adj"/>
                </a:avLst>
              </a:prstGeom>
              <a:noFill/>
              <a:ln>
                <a:noFill/>
              </a:ln>
            </p:spPr>
          </p:pic>
        </p:grpSp>
      </p:grpSp>
      <p:sp>
        <p:nvSpPr>
          <p:cNvPr id="439" name="Google Shape;439;p4"/>
          <p:cNvSpPr/>
          <p:nvPr/>
        </p:nvSpPr>
        <p:spPr>
          <a:xfrm rot="-1442048">
            <a:off x="4457134" y="2396461"/>
            <a:ext cx="2606802" cy="2236952"/>
          </a:xfrm>
          <a:prstGeom prst="chord">
            <a:avLst>
              <a:gd fmla="val 2700000" name="adj1"/>
              <a:gd fmla="val 16200000" name="adj2"/>
            </a:avLst>
          </a:prstGeom>
          <a:solidFill>
            <a:srgbClr val="FBD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pic>
        <p:nvPicPr>
          <p:cNvPr id="440" name="Google Shape;440;p4" title="abonyopl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4044" r="4035" t="0"/>
          <a:stretch/>
        </p:blipFill>
        <p:spPr>
          <a:xfrm>
            <a:off x="5325225" y="423746"/>
            <a:ext cx="3291910" cy="358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"/>
          <p:cNvSpPr txBox="1"/>
          <p:nvPr>
            <p:ph idx="1" type="subTitle"/>
          </p:nvPr>
        </p:nvSpPr>
        <p:spPr>
          <a:xfrm>
            <a:off x="4572000" y="4029114"/>
            <a:ext cx="4045135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@</a:t>
            </a:r>
            <a:r>
              <a:rPr lang="en" sz="1800">
                <a:solidFill>
                  <a:schemeClr val="accent5"/>
                </a:solidFill>
              </a:rPr>
              <a:t>lumiblog</a:t>
            </a:r>
            <a:br>
              <a:rPr b="0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 </a:t>
            </a:r>
            <a:r>
              <a:rPr lang="en" sz="1800">
                <a:solidFill>
                  <a:schemeClr val="dk1"/>
                </a:solidFill>
              </a:rPr>
              <a:t>X</a:t>
            </a:r>
            <a:r>
              <a:rPr b="0" lang="en" sz="1800">
                <a:solidFill>
                  <a:schemeClr val="dk1"/>
                </a:solidFill>
              </a:rPr>
              <a:t> and </a:t>
            </a:r>
            <a:r>
              <a:rPr lang="en" sz="1800">
                <a:solidFill>
                  <a:schemeClr val="dk1"/>
                </a:solidFill>
              </a:rPr>
              <a:t>LinkedIn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442" name="Google Shape;442;p4"/>
          <p:cNvGrpSpPr/>
          <p:nvPr/>
        </p:nvGrpSpPr>
        <p:grpSpPr>
          <a:xfrm>
            <a:off x="5662653" y="3649309"/>
            <a:ext cx="2954475" cy="360000"/>
            <a:chOff x="5811377" y="589753"/>
            <a:chExt cx="1515609" cy="682390"/>
          </a:xfrm>
        </p:grpSpPr>
        <p:sp>
          <p:nvSpPr>
            <p:cNvPr id="443" name="Google Shape;443;p4"/>
            <p:cNvSpPr/>
            <p:nvPr/>
          </p:nvSpPr>
          <p:spPr>
            <a:xfrm>
              <a:off x="5811377" y="589753"/>
              <a:ext cx="1440000" cy="682390"/>
            </a:xfrm>
            <a:prstGeom prst="rect">
              <a:avLst/>
            </a:prstGeom>
            <a:solidFill>
              <a:srgbClr val="F692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5909980" y="589753"/>
              <a:ext cx="1315006" cy="682390"/>
            </a:xfrm>
            <a:prstGeom prst="rect">
              <a:avLst/>
            </a:prstGeom>
            <a:solidFill>
              <a:srgbClr val="CF2E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6011980" y="589753"/>
              <a:ext cx="1315006" cy="682390"/>
            </a:xfrm>
            <a:prstGeom prst="rect">
              <a:avLst/>
            </a:prstGeom>
            <a:solidFill>
              <a:srgbClr val="0353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</p:grpSp>
      <p:sp>
        <p:nvSpPr>
          <p:cNvPr id="446" name="Google Shape;446;p4"/>
          <p:cNvSpPr txBox="1"/>
          <p:nvPr/>
        </p:nvSpPr>
        <p:spPr>
          <a:xfrm>
            <a:off x="593081" y="1129990"/>
            <a:ext cx="4448820" cy="21856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Philosopher"/>
              <a:buNone/>
            </a:pPr>
            <a:r>
              <a:rPr b="1" lang="en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Let’s connect…</a:t>
            </a:r>
            <a:endParaRPr b="1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E1F4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"/>
          <p:cNvSpPr/>
          <p:nvPr/>
        </p:nvSpPr>
        <p:spPr>
          <a:xfrm>
            <a:off x="1332854" y="1145260"/>
            <a:ext cx="6478292" cy="28529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"/>
          <p:cNvSpPr txBox="1"/>
          <p:nvPr>
            <p:ph type="ctrTitle"/>
          </p:nvPr>
        </p:nvSpPr>
        <p:spPr>
          <a:xfrm>
            <a:off x="2045776" y="1890000"/>
            <a:ext cx="5052448" cy="13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36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3" name="Google Shape;453;p5"/>
          <p:cNvGrpSpPr/>
          <p:nvPr/>
        </p:nvGrpSpPr>
        <p:grpSpPr>
          <a:xfrm>
            <a:off x="-515296" y="45"/>
            <a:ext cx="9660773" cy="5364078"/>
            <a:chOff x="-515296" y="45"/>
            <a:chExt cx="9660773" cy="5364078"/>
          </a:xfrm>
        </p:grpSpPr>
        <p:grpSp>
          <p:nvGrpSpPr>
            <p:cNvPr id="454" name="Google Shape;454;p5"/>
            <p:cNvGrpSpPr/>
            <p:nvPr/>
          </p:nvGrpSpPr>
          <p:grpSpPr>
            <a:xfrm>
              <a:off x="-515296" y="45"/>
              <a:ext cx="9660773" cy="5364078"/>
              <a:chOff x="-515296" y="45"/>
              <a:chExt cx="9660773" cy="5364078"/>
            </a:xfrm>
          </p:grpSpPr>
          <p:grpSp>
            <p:nvGrpSpPr>
              <p:cNvPr id="455" name="Google Shape;455;p5"/>
              <p:cNvGrpSpPr/>
              <p:nvPr/>
            </p:nvGrpSpPr>
            <p:grpSpPr>
              <a:xfrm>
                <a:off x="-515296" y="4044134"/>
                <a:ext cx="1752757" cy="1319989"/>
                <a:chOff x="-628641" y="4049053"/>
                <a:chExt cx="1772471" cy="1318142"/>
              </a:xfrm>
            </p:grpSpPr>
            <p:sp>
              <p:nvSpPr>
                <p:cNvPr id="456" name="Google Shape;456;p5"/>
                <p:cNvSpPr/>
                <p:nvPr/>
              </p:nvSpPr>
              <p:spPr>
                <a:xfrm rot="-2519448">
                  <a:off x="-398655" y="4202070"/>
                  <a:ext cx="845797" cy="1012133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457" name="Google Shape;457;p5"/>
                <p:cNvGrpSpPr/>
                <p:nvPr/>
              </p:nvGrpSpPr>
              <p:grpSpPr>
                <a:xfrm>
                  <a:off x="63830" y="4049053"/>
                  <a:ext cx="1080000" cy="1080033"/>
                  <a:chOff x="0" y="3871425"/>
                  <a:chExt cx="1268365" cy="1334637"/>
                </a:xfrm>
              </p:grpSpPr>
              <p:sp>
                <p:nvSpPr>
                  <p:cNvPr id="458" name="Google Shape;458;p5"/>
                  <p:cNvSpPr/>
                  <p:nvPr/>
                </p:nvSpPr>
                <p:spPr>
                  <a:xfrm>
                    <a:off x="0" y="3946047"/>
                    <a:ext cx="1260001" cy="1260015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459" name="Google Shape;459;p5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1" cy="1260009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460" name="Google Shape;460;p5"/>
              <p:cNvSpPr/>
              <p:nvPr/>
            </p:nvSpPr>
            <p:spPr>
              <a:xfrm>
                <a:off x="533560" y="1576"/>
                <a:ext cx="3933971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593081" y="1576"/>
                <a:ext cx="3592496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12103" y="1576"/>
                <a:ext cx="3592496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0" y="1520"/>
                <a:ext cx="3592493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 rot="5400000">
                <a:off x="7228733" y="1376789"/>
                <a:ext cx="3293487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 rot="5400000">
                <a:off x="7101757" y="1791684"/>
                <a:ext cx="3547439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 rot="5400000">
                <a:off x="7175698" y="2009557"/>
                <a:ext cx="3399559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 rot="5400000">
                <a:off x="6999623" y="2457670"/>
                <a:ext cx="375063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69" name="Google Shape;469;p5"/>
            <p:cNvSpPr txBox="1"/>
            <p:nvPr/>
          </p:nvSpPr>
          <p:spPr>
            <a:xfrm>
              <a:off x="6725478" y="4629064"/>
              <a:ext cx="1882818" cy="49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0D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 rot="-1442254">
            <a:off x="4589681" y="2472576"/>
            <a:ext cx="2606756" cy="2237011"/>
          </a:xfrm>
          <a:prstGeom prst="chord">
            <a:avLst>
              <a:gd fmla="val 2700000" name="adj1"/>
              <a:gd fmla="val 16200000" name="adj2"/>
            </a:avLst>
          </a:prstGeom>
          <a:solidFill>
            <a:srgbClr val="FBD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pic>
        <p:nvPicPr>
          <p:cNvPr id="83" name="Google Shape;83;p2" title="Patrick L. 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044" r="4035" t="0"/>
          <a:stretch/>
        </p:blipFill>
        <p:spPr>
          <a:xfrm>
            <a:off x="5325225" y="423746"/>
            <a:ext cx="3291911" cy="358142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>
            <p:ph type="ctrTitle"/>
          </p:nvPr>
        </p:nvSpPr>
        <p:spPr>
          <a:xfrm>
            <a:off x="593081" y="1139687"/>
            <a:ext cx="4448820" cy="13964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chemeClr val="dk1"/>
                </a:solidFill>
              </a:rPr>
              <a:t>Patrick Lumumba</a:t>
            </a: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2"/>
          <p:cNvSpPr txBox="1"/>
          <p:nvPr>
            <p:ph idx="1" type="subTitle"/>
          </p:nvPr>
        </p:nvSpPr>
        <p:spPr>
          <a:xfrm>
            <a:off x="593082" y="2571750"/>
            <a:ext cx="3991450" cy="2028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" sz="1800">
                <a:solidFill>
                  <a:schemeClr val="dk1"/>
                </a:solidFill>
              </a:rPr>
              <a:t>QA Engineer at WPMU DEV</a:t>
            </a:r>
            <a:endParaRPr b="0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" sz="1800">
                <a:solidFill>
                  <a:schemeClr val="dk1"/>
                </a:solidFill>
              </a:rPr>
              <a:t>WordPress Contributor</a:t>
            </a:r>
            <a:endParaRPr b="0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" sz="1800">
                <a:solidFill>
                  <a:schemeClr val="dk1"/>
                </a:solidFill>
              </a:rPr>
              <a:t>WordPress Developer</a:t>
            </a:r>
            <a:endParaRPr b="0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" sz="1800">
                <a:solidFill>
                  <a:schemeClr val="dk1"/>
                </a:solidFill>
              </a:rPr>
              <a:t>Blogger</a:t>
            </a:r>
            <a:endParaRPr b="0" sz="1800">
              <a:solidFill>
                <a:schemeClr val="dk1"/>
              </a:solidFill>
            </a:endParaRPr>
          </a:p>
        </p:txBody>
      </p:sp>
      <p:sp>
        <p:nvSpPr>
          <p:cNvPr id="86" name="Google Shape;86;p2"/>
          <p:cNvSpPr txBox="1"/>
          <p:nvPr>
            <p:ph idx="1" type="subTitle"/>
          </p:nvPr>
        </p:nvSpPr>
        <p:spPr>
          <a:xfrm>
            <a:off x="4572000" y="4029114"/>
            <a:ext cx="4045135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@</a:t>
            </a:r>
            <a:r>
              <a:rPr lang="en" sz="2000">
                <a:solidFill>
                  <a:schemeClr val="dk1"/>
                </a:solidFill>
              </a:rPr>
              <a:t>lumiblog</a:t>
            </a:r>
            <a:br>
              <a:rPr b="0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 </a:t>
            </a:r>
            <a:r>
              <a:rPr b="0" lang="en" sz="2000">
                <a:solidFill>
                  <a:schemeClr val="dk1"/>
                </a:solidFill>
              </a:rPr>
              <a:t>X and LinkedIn</a:t>
            </a:r>
            <a:endParaRPr b="0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>
            <a:off x="5662653" y="3649309"/>
            <a:ext cx="2954475" cy="360000"/>
            <a:chOff x="5811377" y="589753"/>
            <a:chExt cx="1515609" cy="682390"/>
          </a:xfrm>
        </p:grpSpPr>
        <p:sp>
          <p:nvSpPr>
            <p:cNvPr id="88" name="Google Shape;88;p2"/>
            <p:cNvSpPr/>
            <p:nvPr/>
          </p:nvSpPr>
          <p:spPr>
            <a:xfrm>
              <a:off x="5811377" y="589753"/>
              <a:ext cx="1440000" cy="682390"/>
            </a:xfrm>
            <a:prstGeom prst="rect">
              <a:avLst/>
            </a:prstGeom>
            <a:solidFill>
              <a:srgbClr val="F692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09980" y="589753"/>
              <a:ext cx="1315006" cy="682390"/>
            </a:xfrm>
            <a:prstGeom prst="rect">
              <a:avLst/>
            </a:prstGeom>
            <a:solidFill>
              <a:srgbClr val="CF2E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11980" y="589753"/>
              <a:ext cx="1315006" cy="682390"/>
            </a:xfrm>
            <a:prstGeom prst="rect">
              <a:avLst/>
            </a:prstGeom>
            <a:solidFill>
              <a:srgbClr val="0353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15296" y="-25398"/>
            <a:ext cx="4982827" cy="5172906"/>
            <a:chOff x="-515296" y="-25398"/>
            <a:chExt cx="4982827" cy="5172906"/>
          </a:xfrm>
        </p:grpSpPr>
        <p:grpSp>
          <p:nvGrpSpPr>
            <p:cNvPr id="92" name="Google Shape;92;p2"/>
            <p:cNvGrpSpPr/>
            <p:nvPr/>
          </p:nvGrpSpPr>
          <p:grpSpPr>
            <a:xfrm>
              <a:off x="-515296" y="-25398"/>
              <a:ext cx="1752757" cy="1319968"/>
              <a:chOff x="-628641" y="-14800"/>
              <a:chExt cx="1772471" cy="1318121"/>
            </a:xfrm>
          </p:grpSpPr>
          <p:sp>
            <p:nvSpPr>
              <p:cNvPr id="93" name="Google Shape;93;p2"/>
              <p:cNvSpPr/>
              <p:nvPr/>
            </p:nvSpPr>
            <p:spPr>
              <a:xfrm rot="-2519448">
                <a:off x="-398655" y="138196"/>
                <a:ext cx="845797" cy="1012133"/>
              </a:xfrm>
              <a:prstGeom prst="snip2DiagRect">
                <a:avLst>
                  <a:gd fmla="val 0" name="adj1"/>
                  <a:gd fmla="val 16667" name="adj2"/>
                </a:avLst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94" name="Google Shape;94;p2"/>
              <p:cNvGrpSpPr/>
              <p:nvPr/>
            </p:nvGrpSpPr>
            <p:grpSpPr>
              <a:xfrm>
                <a:off x="63830" y="-14800"/>
                <a:ext cx="1080000" cy="1080020"/>
                <a:chOff x="0" y="-1150474"/>
                <a:chExt cx="1268365" cy="1334622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0" y="-1075860"/>
                  <a:ext cx="1260001" cy="1260008"/>
                </a:xfrm>
                <a:prstGeom prst="teardrop">
                  <a:avLst>
                    <a:gd fmla="val 100000" name="adj"/>
                  </a:avLst>
                </a:prstGeom>
                <a:solidFill>
                  <a:srgbClr val="17171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pic>
              <p:nvPicPr>
                <p:cNvPr id="96" name="Google Shape;96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364" y="-1150474"/>
                  <a:ext cx="1260001" cy="1260005"/>
                </a:xfrm>
                <a:prstGeom prst="teardrop">
                  <a:avLst>
                    <a:gd fmla="val 100000" name="adj"/>
                  </a:avLst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97" name="Google Shape;97;p2"/>
            <p:cNvSpPr/>
            <p:nvPr/>
          </p:nvSpPr>
          <p:spPr>
            <a:xfrm>
              <a:off x="533560" y="4607508"/>
              <a:ext cx="3933971" cy="540000"/>
            </a:xfrm>
            <a:prstGeom prst="rect">
              <a:avLst/>
            </a:prstGeom>
            <a:solidFill>
              <a:srgbClr val="F9B2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93081" y="4607508"/>
              <a:ext cx="3592496" cy="540000"/>
            </a:xfrm>
            <a:prstGeom prst="rect">
              <a:avLst/>
            </a:prstGeom>
            <a:solidFill>
              <a:srgbClr val="B2B6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12103" y="4607508"/>
              <a:ext cx="3592496" cy="540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0" y="4607452"/>
              <a:ext cx="3592493" cy="540000"/>
            </a:xfrm>
            <a:prstGeom prst="rect">
              <a:avLst/>
            </a:prstGeom>
            <a:solidFill>
              <a:srgbClr val="0353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d436929bf_0_46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In this talk, we’ll explore the path to becoming a QA Engineer in the WordPress ecosystem. Whether you’re a developer, content creator, or just passionate about WordPress, QA offers a meaningful way to contribute and build a career.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06" name="Google Shape;106;g36d436929bf_0_46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7" name="Google Shape;107;g36d436929bf_0_46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108" name="Google Shape;108;g36d436929bf_0_46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109" name="Google Shape;109;g36d436929bf_0_46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110" name="Google Shape;110;g36d436929bf_0_46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111" name="Google Shape;111;g36d436929bf_0_46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112" name="Google Shape;112;g36d436929bf_0_46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13" name="Google Shape;113;g36d436929bf_0_46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14" name="Google Shape;114;g36d436929bf_0_46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5" name="Google Shape;115;g36d436929bf_0_46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6" name="Google Shape;116;g36d436929bf_0_46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7" name="Google Shape;117;g36d436929bf_0_46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" name="Google Shape;118;g36d436929bf_0_46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" name="Google Shape;119;g36d436929bf_0_46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0" name="Google Shape;120;g36d436929bf_0_46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1" name="Google Shape;121;g36d436929bf_0_46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2" name="Google Shape;122;g36d436929bf_0_46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23" name="Google Shape;123;g36d436929bf_0_46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d436929bf_0_0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ct val="100000"/>
              <a:buFont typeface="Poppins"/>
              <a:buChar char="●"/>
            </a:pPr>
            <a:r>
              <a:rPr b="1" lang="en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QA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= Quality Assurance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ct val="1000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Ensures </a:t>
            </a:r>
            <a:r>
              <a:rPr b="1" lang="en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WordPress features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lang="en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plugins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, and </a:t>
            </a:r>
            <a:r>
              <a:rPr b="1" lang="en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themes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work correctly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ct val="1000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Covers </a:t>
            </a: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manual testing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automated testing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user experience feedback</a:t>
            </a:r>
            <a:endParaRPr b="1"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29" name="Google Shape;129;g36d436929bf_0_0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What is QA in WordPress?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" name="Google Shape;130;g36d436929bf_0_0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131" name="Google Shape;131;g36d436929bf_0_0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132" name="Google Shape;132;g36d436929bf_0_0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133" name="Google Shape;133;g36d436929bf_0_0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134" name="Google Shape;134;g36d436929bf_0_0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135" name="Google Shape;135;g36d436929bf_0_0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36" name="Google Shape;136;g36d436929bf_0_0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37" name="Google Shape;137;g36d436929bf_0_0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8" name="Google Shape;138;g36d436929bf_0_0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9" name="Google Shape;139;g36d436929bf_0_0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0" name="Google Shape;140;g36d436929bf_0_0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1" name="Google Shape;141;g36d436929bf_0_0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2" name="Google Shape;142;g36d436929bf_0_0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3" name="Google Shape;143;g36d436929bf_0_0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4" name="Google Shape;144;g36d436929bf_0_0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5" name="Google Shape;145;g36d436929bf_0_0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46" name="Google Shape;146;g36d436929bf_0_0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6d436929bf_0_23" title="wordpress-market-share-ezgif.com-webp-to-png-convert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000" y="1232125"/>
            <a:ext cx="5380874" cy="33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6d436929bf_0_23"/>
          <p:cNvSpPr txBox="1"/>
          <p:nvPr/>
        </p:nvSpPr>
        <p:spPr>
          <a:xfrm>
            <a:off x="593081" y="182808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Over 40% of the web relies on WordPress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Broken features affect millions of users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QA ensures reliability, usability, and accessibility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53" name="Google Shape;153;g36d436929bf_0_23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Why QA Matters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4" name="Google Shape;154;g36d436929bf_0_23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155" name="Google Shape;155;g36d436929bf_0_23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156" name="Google Shape;156;g36d436929bf_0_23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157" name="Google Shape;157;g36d436929bf_0_23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158" name="Google Shape;158;g36d436929bf_0_23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159" name="Google Shape;159;g36d436929bf_0_23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60" name="Google Shape;160;g36d436929bf_0_23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61" name="Google Shape;161;g36d436929bf_0_23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2" name="Google Shape;162;g36d436929bf_0_23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3" name="Google Shape;163;g36d436929bf_0_23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4" name="Google Shape;164;g36d436929bf_0_23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5" name="Google Shape;165;g36d436929bf_0_23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6" name="Google Shape;166;g36d436929bf_0_23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7" name="Google Shape;167;g36d436929bf_0_23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8" name="Google Shape;168;g36d436929bf_0_23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9" name="Google Shape;169;g36d436929bf_0_23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70" name="Google Shape;170;g36d436929bf_0_23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593081" y="1880839"/>
            <a:ext cx="7594185" cy="2171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You don’t need to be a developer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Attention to detail and curiosity are key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Beginners, testers, support agents – all welcome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593081" y="720493"/>
            <a:ext cx="7594185" cy="110761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Who Can Be a QA Engineer?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7" name="Google Shape;177;p3"/>
          <p:cNvGrpSpPr/>
          <p:nvPr/>
        </p:nvGrpSpPr>
        <p:grpSpPr>
          <a:xfrm>
            <a:off x="-515296" y="45"/>
            <a:ext cx="9660773" cy="5364078"/>
            <a:chOff x="-515296" y="45"/>
            <a:chExt cx="9660773" cy="5364078"/>
          </a:xfrm>
        </p:grpSpPr>
        <p:grpSp>
          <p:nvGrpSpPr>
            <p:cNvPr id="178" name="Google Shape;178;p3"/>
            <p:cNvGrpSpPr/>
            <p:nvPr/>
          </p:nvGrpSpPr>
          <p:grpSpPr>
            <a:xfrm>
              <a:off x="-515296" y="45"/>
              <a:ext cx="9660773" cy="5364078"/>
              <a:chOff x="-515296" y="45"/>
              <a:chExt cx="9660773" cy="5364078"/>
            </a:xfrm>
          </p:grpSpPr>
          <p:grpSp>
            <p:nvGrpSpPr>
              <p:cNvPr id="179" name="Google Shape;179;p3"/>
              <p:cNvGrpSpPr/>
              <p:nvPr/>
            </p:nvGrpSpPr>
            <p:grpSpPr>
              <a:xfrm>
                <a:off x="-515296" y="4044134"/>
                <a:ext cx="1752757" cy="1319989"/>
                <a:chOff x="-628641" y="4049053"/>
                <a:chExt cx="1772471" cy="1318142"/>
              </a:xfrm>
            </p:grpSpPr>
            <p:sp>
              <p:nvSpPr>
                <p:cNvPr id="180" name="Google Shape;180;p3"/>
                <p:cNvSpPr/>
                <p:nvPr/>
              </p:nvSpPr>
              <p:spPr>
                <a:xfrm rot="-2519448">
                  <a:off x="-398655" y="4202070"/>
                  <a:ext cx="845797" cy="1012133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181" name="Google Shape;181;p3"/>
                <p:cNvGrpSpPr/>
                <p:nvPr/>
              </p:nvGrpSpPr>
              <p:grpSpPr>
                <a:xfrm>
                  <a:off x="63830" y="4049053"/>
                  <a:ext cx="1080000" cy="1080033"/>
                  <a:chOff x="0" y="3871425"/>
                  <a:chExt cx="1268365" cy="1334637"/>
                </a:xfrm>
              </p:grpSpPr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0" y="3946047"/>
                    <a:ext cx="1260001" cy="1260015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83" name="Google Shape;183;p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1" cy="1260009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84" name="Google Shape;184;p3"/>
              <p:cNvSpPr/>
              <p:nvPr/>
            </p:nvSpPr>
            <p:spPr>
              <a:xfrm>
                <a:off x="533560" y="1576"/>
                <a:ext cx="3933971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93081" y="1576"/>
                <a:ext cx="3592496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12103" y="1576"/>
                <a:ext cx="3592496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0" y="1520"/>
                <a:ext cx="3592493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5400000">
                <a:off x="7228733" y="1376789"/>
                <a:ext cx="3293487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 rot="5400000">
                <a:off x="7101757" y="1791684"/>
                <a:ext cx="3547439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 rot="5400000">
                <a:off x="7175698" y="2009557"/>
                <a:ext cx="3399559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5400000">
                <a:off x="6999623" y="2457670"/>
                <a:ext cx="375063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93" name="Google Shape;193;p3"/>
            <p:cNvSpPr txBox="1"/>
            <p:nvPr/>
          </p:nvSpPr>
          <p:spPr>
            <a:xfrm>
              <a:off x="6725478" y="4629064"/>
              <a:ext cx="1882818" cy="49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194" name="Google Shape;194;p3" title="5f511cefd8bf3900040fd61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605" y="1828101"/>
            <a:ext cx="2781871" cy="24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d436929bf_0_69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Basic WordPress usage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Understanding bug reporting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Familiarity with tools like Trac, GitHub, Test Reports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Basic HTML, CSS, and browser dev tools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00" name="Google Shape;200;g36d436929bf_0_69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Skills You Need…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1" name="Google Shape;201;g36d436929bf_0_69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202" name="Google Shape;202;g36d436929bf_0_69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203" name="Google Shape;203;g36d436929bf_0_69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204" name="Google Shape;204;g36d436929bf_0_69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205" name="Google Shape;205;g36d436929bf_0_69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206" name="Google Shape;206;g36d436929bf_0_69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207" name="Google Shape;207;g36d436929bf_0_6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08" name="Google Shape;208;g36d436929bf_0_69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9" name="Google Shape;209;g36d436929bf_0_69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0" name="Google Shape;210;g36d436929bf_0_69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1" name="Google Shape;211;g36d436929bf_0_69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2" name="Google Shape;212;g36d436929bf_0_69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3" name="Google Shape;213;g36d436929bf_0_69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4" name="Google Shape;214;g36d436929bf_0_69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5" name="Google Shape;215;g36d436929bf_0_69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6" name="Google Shape;216;g36d436929bf_0_69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17" name="Google Shape;217;g36d436929bf_0_69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d436929bf_0_92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2012: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Started as a WordPress user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23" name="Google Shape;223;g36d436929bf_0_92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My Journey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4" name="Google Shape;224;g36d436929bf_0_92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225" name="Google Shape;225;g36d436929bf_0_92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226" name="Google Shape;226;g36d436929bf_0_92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227" name="Google Shape;227;g36d436929bf_0_92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228" name="Google Shape;228;g36d436929bf_0_92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229" name="Google Shape;229;g36d436929bf_0_92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230" name="Google Shape;230;g36d436929bf_0_92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31" name="Google Shape;231;g36d436929bf_0_92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2" name="Google Shape;232;g36d436929bf_0_92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3" name="Google Shape;233;g36d436929bf_0_92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4" name="Google Shape;234;g36d436929bf_0_92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5" name="Google Shape;235;g36d436929bf_0_92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6" name="Google Shape;236;g36d436929bf_0_92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7" name="Google Shape;237;g36d436929bf_0_92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8" name="Google Shape;238;g36d436929bf_0_92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9" name="Google Shape;239;g36d436929bf_0_92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40" name="Google Shape;240;g36d436929bf_0_92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a penguin sits at a desk using a laptop computer (Provided by Tenor)" id="241" name="Google Shape;241;g36d436929bf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700" y="1332625"/>
            <a:ext cx="3267550" cy="32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d436929bf_0_115"/>
          <p:cNvSpPr txBox="1"/>
          <p:nvPr/>
        </p:nvSpPr>
        <p:spPr>
          <a:xfrm>
            <a:off x="593081" y="1880839"/>
            <a:ext cx="75942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2017:</a:t>
            </a:r>
            <a:r>
              <a:rPr lang="en" sz="18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rPr>
              <a:t> Got into WordPress Development</a:t>
            </a:r>
            <a:endParaRPr sz="1800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47" name="Google Shape;247;g36d436929bf_0_115"/>
          <p:cNvSpPr txBox="1"/>
          <p:nvPr/>
        </p:nvSpPr>
        <p:spPr>
          <a:xfrm>
            <a:off x="593081" y="720493"/>
            <a:ext cx="75942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151314"/>
                </a:solidFill>
                <a:latin typeface="Poppins"/>
                <a:ea typeface="Poppins"/>
                <a:cs typeface="Poppins"/>
                <a:sym typeface="Poppins"/>
              </a:rPr>
              <a:t>My Journey</a:t>
            </a:r>
            <a:endParaRPr b="1" i="0" sz="3600" u="none" cap="none" strike="noStrike">
              <a:solidFill>
                <a:srgbClr val="1717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8" name="Google Shape;248;g36d436929bf_0_115"/>
          <p:cNvGrpSpPr/>
          <p:nvPr/>
        </p:nvGrpSpPr>
        <p:grpSpPr>
          <a:xfrm>
            <a:off x="-515310" y="46"/>
            <a:ext cx="9660787" cy="5364201"/>
            <a:chOff x="-515310" y="46"/>
            <a:chExt cx="9660787" cy="5364201"/>
          </a:xfrm>
        </p:grpSpPr>
        <p:grpSp>
          <p:nvGrpSpPr>
            <p:cNvPr id="249" name="Google Shape;249;g36d436929bf_0_115"/>
            <p:cNvGrpSpPr/>
            <p:nvPr/>
          </p:nvGrpSpPr>
          <p:grpSpPr>
            <a:xfrm>
              <a:off x="-515310" y="46"/>
              <a:ext cx="9660787" cy="5364201"/>
              <a:chOff x="-515310" y="46"/>
              <a:chExt cx="9660787" cy="5364201"/>
            </a:xfrm>
          </p:grpSpPr>
          <p:grpSp>
            <p:nvGrpSpPr>
              <p:cNvPr id="250" name="Google Shape;250;g36d436929bf_0_115"/>
              <p:cNvGrpSpPr/>
              <p:nvPr/>
            </p:nvGrpSpPr>
            <p:grpSpPr>
              <a:xfrm>
                <a:off x="-515310" y="4043999"/>
                <a:ext cx="1752808" cy="1320248"/>
                <a:chOff x="-628641" y="4048923"/>
                <a:chExt cx="1772483" cy="1318402"/>
              </a:xfrm>
            </p:grpSpPr>
            <p:sp>
              <p:nvSpPr>
                <p:cNvPr id="251" name="Google Shape;251;g36d436929bf_0_115"/>
                <p:cNvSpPr/>
                <p:nvPr/>
              </p:nvSpPr>
              <p:spPr>
                <a:xfrm rot="-2519686">
                  <a:off x="-398671" y="4202120"/>
                  <a:ext cx="845661" cy="1012211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F9B2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252" name="Google Shape;252;g36d436929bf_0_115"/>
                <p:cNvGrpSpPr/>
                <p:nvPr/>
              </p:nvGrpSpPr>
              <p:grpSpPr>
                <a:xfrm>
                  <a:off x="63830" y="4048923"/>
                  <a:ext cx="1080012" cy="1079976"/>
                  <a:chOff x="0" y="3871425"/>
                  <a:chExt cx="1268364" cy="1334622"/>
                </a:xfrm>
              </p:grpSpPr>
              <p:sp>
                <p:nvSpPr>
                  <p:cNvPr id="253" name="Google Shape;253;g36d436929bf_0_115"/>
                  <p:cNvSpPr/>
                  <p:nvPr/>
                </p:nvSpPr>
                <p:spPr>
                  <a:xfrm>
                    <a:off x="0" y="3946047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solidFill>
                    <a:srgbClr val="17171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254" name="Google Shape;254;g36d436929bf_0_115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8364" y="3871425"/>
                    <a:ext cx="1260000" cy="1260000"/>
                  </a:xfrm>
                  <a:prstGeom prst="teardrop">
                    <a:avLst>
                      <a:gd fmla="val 100000" name="adj"/>
                    </a:avLst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55" name="Google Shape;255;g36d436929bf_0_115"/>
              <p:cNvSpPr/>
              <p:nvPr/>
            </p:nvSpPr>
            <p:spPr>
              <a:xfrm>
                <a:off x="533560" y="1576"/>
                <a:ext cx="39339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6" name="Google Shape;256;g36d436929bf_0_115"/>
              <p:cNvSpPr/>
              <p:nvPr/>
            </p:nvSpPr>
            <p:spPr>
              <a:xfrm>
                <a:off x="593081" y="1576"/>
                <a:ext cx="35925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7" name="Google Shape;257;g36d436929bf_0_115"/>
              <p:cNvSpPr/>
              <p:nvPr/>
            </p:nvSpPr>
            <p:spPr>
              <a:xfrm>
                <a:off x="312103" y="1576"/>
                <a:ext cx="3592500" cy="540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8" name="Google Shape;258;g36d436929bf_0_115"/>
              <p:cNvSpPr/>
              <p:nvPr/>
            </p:nvSpPr>
            <p:spPr>
              <a:xfrm>
                <a:off x="0" y="1520"/>
                <a:ext cx="35925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9" name="Google Shape;259;g36d436929bf_0_115"/>
              <p:cNvSpPr/>
              <p:nvPr/>
            </p:nvSpPr>
            <p:spPr>
              <a:xfrm rot="-5400000">
                <a:off x="7280334" y="3279504"/>
                <a:ext cx="540000" cy="3186963"/>
              </a:xfrm>
              <a:prstGeom prst="flowChartManualInpu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0" name="Google Shape;260;g36d436929bf_0_115"/>
              <p:cNvSpPr/>
              <p:nvPr/>
            </p:nvSpPr>
            <p:spPr>
              <a:xfrm rot="5400000">
                <a:off x="7228777" y="1376746"/>
                <a:ext cx="3293400" cy="540000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1" name="Google Shape;261;g36d436929bf_0_115"/>
              <p:cNvSpPr/>
              <p:nvPr/>
            </p:nvSpPr>
            <p:spPr>
              <a:xfrm rot="5400000">
                <a:off x="7101727" y="1791715"/>
                <a:ext cx="3547500" cy="540000"/>
              </a:xfrm>
              <a:prstGeom prst="rect">
                <a:avLst/>
              </a:prstGeom>
              <a:solidFill>
                <a:srgbClr val="F9B2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2" name="Google Shape;262;g36d436929bf_0_115"/>
              <p:cNvSpPr/>
              <p:nvPr/>
            </p:nvSpPr>
            <p:spPr>
              <a:xfrm rot="5400000">
                <a:off x="7175677" y="2009578"/>
                <a:ext cx="3399600" cy="540000"/>
              </a:xfrm>
              <a:prstGeom prst="rect">
                <a:avLst/>
              </a:prstGeom>
              <a:solidFill>
                <a:srgbClr val="B2B6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3" name="Google Shape;263;g36d436929bf_0_115"/>
              <p:cNvSpPr/>
              <p:nvPr/>
            </p:nvSpPr>
            <p:spPr>
              <a:xfrm rot="5400000">
                <a:off x="6999638" y="2457655"/>
                <a:ext cx="3750600" cy="540000"/>
              </a:xfrm>
              <a:prstGeom prst="rect">
                <a:avLst/>
              </a:prstGeom>
              <a:solidFill>
                <a:srgbClr val="0353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64" name="Google Shape;264;g36d436929bf_0_115"/>
            <p:cNvSpPr txBox="1"/>
            <p:nvPr/>
          </p:nvSpPr>
          <p:spPr>
            <a:xfrm>
              <a:off x="6725478" y="4629064"/>
              <a:ext cx="18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#WCMasaka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a cartoon of a man sitting at a desk in front of a computer monitor (Provided by Tenor)" id="265" name="Google Shape;265;g36d436929bf_0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376" y="1215626"/>
            <a:ext cx="3206450" cy="33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71717"/>
      </a:dk1>
      <a:lt1>
        <a:srgbClr val="FFFFFF"/>
      </a:lt1>
      <a:dk2>
        <a:srgbClr val="646464"/>
      </a:dk2>
      <a:lt2>
        <a:srgbClr val="B6D0A2"/>
      </a:lt2>
      <a:accent1>
        <a:srgbClr val="EA5B1B"/>
      </a:accent1>
      <a:accent2>
        <a:srgbClr val="00A1BE"/>
      </a:accent2>
      <a:accent3>
        <a:srgbClr val="F7BED2"/>
      </a:accent3>
      <a:accent4>
        <a:srgbClr val="4A9157"/>
      </a:accent4>
      <a:accent5>
        <a:srgbClr val="F9B233"/>
      </a:accent5>
      <a:accent6>
        <a:srgbClr val="2DB8C5"/>
      </a:accent6>
      <a:hlink>
        <a:srgbClr val="EC5F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CMASAKA_2025">
  <a:themeElements>
    <a:clrScheme name="Gameday">
      <a:dk1>
        <a:srgbClr val="00A1BE"/>
      </a:dk1>
      <a:lt1>
        <a:srgbClr val="FFFFFF"/>
      </a:lt1>
      <a:dk2>
        <a:srgbClr val="3B3B3B"/>
      </a:dk2>
      <a:lt2>
        <a:srgbClr val="A3A3A3"/>
      </a:lt2>
      <a:accent1>
        <a:srgbClr val="EA5B1B"/>
      </a:accent1>
      <a:accent2>
        <a:srgbClr val="4A9157"/>
      </a:accent2>
      <a:accent3>
        <a:srgbClr val="00A1BE"/>
      </a:accent3>
      <a:accent4>
        <a:srgbClr val="F9B233"/>
      </a:accent4>
      <a:accent5>
        <a:srgbClr val="2DB8C5"/>
      </a:accent5>
      <a:accent6>
        <a:srgbClr val="F7BED2"/>
      </a:accent6>
      <a:hlink>
        <a:srgbClr val="EC5F65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Moses Ssebuwufu</dc:creator>
</cp:coreProperties>
</file>